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72" r:id="rId1"/>
  </p:sldMasterIdLst>
  <p:notesMasterIdLst>
    <p:notesMasterId r:id="rId5"/>
  </p:notesMasterIdLst>
  <p:sldIdLst>
    <p:sldId id="331" r:id="rId2"/>
    <p:sldId id="332" r:id="rId3"/>
    <p:sldId id="333" r:id="rId4"/>
  </p:sldIdLst>
  <p:sldSz cx="6858000" cy="9906000" type="A4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4472C4"/>
    <a:srgbClr val="FF688B"/>
    <a:srgbClr val="FF5757"/>
    <a:srgbClr val="056DBF"/>
    <a:srgbClr val="CCFFFF"/>
    <a:srgbClr val="FF465D"/>
    <a:srgbClr val="FFFFFF"/>
    <a:srgbClr val="5A3CA6"/>
    <a:srgbClr val="8E46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69" autoAdjust="0"/>
    <p:restoredTop sz="94660" autoAdjust="0"/>
  </p:normalViewPr>
  <p:slideViewPr>
    <p:cSldViewPr snapToGrid="0">
      <p:cViewPr varScale="1">
        <p:scale>
          <a:sx n="71" d="100"/>
          <a:sy n="71" d="100"/>
        </p:scale>
        <p:origin x="1997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A8B3B7-CF28-45AE-864C-5BB1ED94E1EA}" type="datetimeFigureOut">
              <a:rPr kumimoji="1" lang="ja-JP" altLang="en-US" smtClean="0"/>
              <a:t>2020/9/15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1243013"/>
            <a:ext cx="2322513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562" y="4783307"/>
            <a:ext cx="544449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939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7499CB-F772-4094-9779-BBD4053D22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9048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(C)Recruit Management Solutions Co., Ltd.</a:t>
            </a:r>
            <a:endParaRPr kumimoji="1" lang="en-US" altLang="ja-JP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正方形/長方形 6"/>
          <p:cNvSpPr/>
          <p:nvPr userDrawn="1"/>
        </p:nvSpPr>
        <p:spPr>
          <a:xfrm>
            <a:off x="622662" y="5021593"/>
            <a:ext cx="5612677" cy="76569"/>
          </a:xfrm>
          <a:prstGeom prst="rect">
            <a:avLst/>
          </a:prstGeom>
          <a:gradFill flip="none" rotWithShape="1">
            <a:gsLst>
              <a:gs pos="0">
                <a:srgbClr val="FF0000"/>
              </a:gs>
              <a:gs pos="47000">
                <a:srgbClr val="7030A0"/>
              </a:gs>
              <a:gs pos="20000">
                <a:srgbClr val="FF99CC"/>
              </a:gs>
              <a:gs pos="77000">
                <a:srgbClr val="0070C0"/>
              </a:gs>
              <a:gs pos="100000">
                <a:srgbClr val="C9E4FF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46"/>
          </a:p>
        </p:txBody>
      </p:sp>
    </p:spTree>
    <p:extLst>
      <p:ext uri="{BB962C8B-B14F-4D97-AF65-F5344CB8AC3E}">
        <p14:creationId xmlns:p14="http://schemas.microsoft.com/office/powerpoint/2010/main" val="819248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(C)Recruit Management Solutions Co., Ltd.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CE293-928F-46E2-9713-CE7045A8AC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8852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(C)Recruit Management Solutions Co., Ltd.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CE293-928F-46E2-9713-CE7045A8AC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4850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(C)Recruit Management Solutions Co., Ltd.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CE293-928F-46E2-9713-CE7045A8AC7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7" name="正方形/長方形 6"/>
          <p:cNvSpPr/>
          <p:nvPr userDrawn="1"/>
        </p:nvSpPr>
        <p:spPr>
          <a:xfrm>
            <a:off x="1" y="587102"/>
            <a:ext cx="6858000" cy="76569"/>
          </a:xfrm>
          <a:prstGeom prst="rect">
            <a:avLst/>
          </a:prstGeom>
          <a:gradFill flip="none" rotWithShape="1">
            <a:gsLst>
              <a:gs pos="0">
                <a:srgbClr val="FF0000"/>
              </a:gs>
              <a:gs pos="47000">
                <a:srgbClr val="7030A0"/>
              </a:gs>
              <a:gs pos="20000">
                <a:srgbClr val="FF99CC"/>
              </a:gs>
              <a:gs pos="77000">
                <a:srgbClr val="0070C0"/>
              </a:gs>
              <a:gs pos="100000">
                <a:srgbClr val="C9E4FF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46"/>
          </a:p>
        </p:txBody>
      </p:sp>
    </p:spTree>
    <p:extLst>
      <p:ext uri="{BB962C8B-B14F-4D97-AF65-F5344CB8AC3E}">
        <p14:creationId xmlns:p14="http://schemas.microsoft.com/office/powerpoint/2010/main" val="1264430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(C)Recruit Management Solutions Co., Ltd.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CE293-928F-46E2-9713-CE7045A8AC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0880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(C)Recruit Management Solutions Co., Ltd.</a:t>
            </a:r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CE293-928F-46E2-9713-CE7045A8AC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2934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(C)Recruit Management Solutions Co., Ltd.</a:t>
            </a:r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CE293-928F-46E2-9713-CE7045A8AC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3630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(C)Recruit Management Solutions Co., Ltd.</a:t>
            </a:r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CE293-928F-46E2-9713-CE7045A8AC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9082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(C)Recruit Management Solutions Co., Ltd.</a:t>
            </a:r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CE293-928F-46E2-9713-CE7045A8AC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2553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(C)Recruit Management Solutions Co., Ltd.</a:t>
            </a:r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CE293-928F-46E2-9713-CE7045A8AC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6025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(C)Recruit Management Solutions Co., Ltd.</a:t>
            </a:r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CE293-928F-46E2-9713-CE7045A8AC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5238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326" y="112735"/>
            <a:ext cx="6645348" cy="4614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正方形/長方形 6"/>
          <p:cNvSpPr/>
          <p:nvPr userDrawn="1"/>
        </p:nvSpPr>
        <p:spPr>
          <a:xfrm>
            <a:off x="1" y="9484875"/>
            <a:ext cx="6858000" cy="421125"/>
          </a:xfrm>
          <a:prstGeom prst="rect">
            <a:avLst/>
          </a:prstGeom>
          <a:gradFill flip="none" rotWithShape="1">
            <a:gsLst>
              <a:gs pos="0">
                <a:srgbClr val="FF0000"/>
              </a:gs>
              <a:gs pos="47000">
                <a:srgbClr val="7030A0"/>
              </a:gs>
              <a:gs pos="20000">
                <a:srgbClr val="FF99CC"/>
              </a:gs>
              <a:gs pos="90000">
                <a:srgbClr val="0070C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46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484875"/>
            <a:ext cx="1543050" cy="421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fld id="{C764DE79-268F-4C1A-8933-263129D2AF90}" type="datetimeFigureOut">
              <a:rPr lang="en-US" smtClean="0"/>
              <a:pPr/>
              <a:t>9/15/2020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484875"/>
            <a:ext cx="2314575" cy="421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smtClean="0"/>
              <a:t>(C)Recruit Management Solutions Co., Ltd.</a:t>
            </a:r>
            <a:endParaRPr kumimoji="1" lang="en-US" altLang="ja-JP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484875"/>
            <a:ext cx="1543050" cy="421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13DCE293-928F-46E2-9713-CE7045A8AC7D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58255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2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z="800" dirty="0" smtClean="0"/>
              <a:t>(C)Recruit Management Solutions Co., Ltd.</a:t>
            </a:r>
            <a:endParaRPr kumimoji="1" lang="ja-JP" altLang="en-US" sz="800" dirty="0"/>
          </a:p>
        </p:txBody>
      </p:sp>
      <p:sp>
        <p:nvSpPr>
          <p:cNvPr id="26" name="タイトル 25"/>
          <p:cNvSpPr>
            <a:spLocks noGrp="1"/>
          </p:cNvSpPr>
          <p:nvPr>
            <p:ph type="title"/>
          </p:nvPr>
        </p:nvSpPr>
        <p:spPr>
          <a:xfrm>
            <a:off x="114156" y="95339"/>
            <a:ext cx="6609373" cy="465073"/>
          </a:xfrm>
        </p:spPr>
        <p:txBody>
          <a:bodyPr/>
          <a:lstStyle/>
          <a:p>
            <a:r>
              <a:rPr lang="en-US" altLang="ja-JP" b="1" spc="120" dirty="0"/>
              <a:t>10/1</a:t>
            </a:r>
            <a:r>
              <a:rPr lang="ja-JP" altLang="en-US" b="1" spc="120" dirty="0"/>
              <a:t>以降</a:t>
            </a:r>
            <a:r>
              <a:rPr lang="en-US" altLang="ja-JP" b="1" spc="120" dirty="0"/>
              <a:t>INSIDES</a:t>
            </a:r>
            <a:r>
              <a:rPr lang="ja-JP" altLang="en-US" b="1" spc="120" dirty="0"/>
              <a:t>にログインすると</a:t>
            </a:r>
            <a:r>
              <a:rPr lang="en-US" altLang="ja-JP" b="1" spc="120" dirty="0"/>
              <a:t>…</a:t>
            </a:r>
            <a:endParaRPr kumimoji="1" lang="ja-JP" altLang="en-US" b="1" spc="120" dirty="0"/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69" t="16722" r="25014" b="40253"/>
          <a:stretch/>
        </p:blipFill>
        <p:spPr>
          <a:xfrm>
            <a:off x="224789" y="3966412"/>
            <a:ext cx="3533304" cy="1481186"/>
          </a:xfrm>
          <a:prstGeom prst="rect">
            <a:avLst/>
          </a:prstGeom>
          <a:effectLst>
            <a:glow rad="101600">
              <a:schemeClr val="bg1">
                <a:lumMod val="85000"/>
                <a:alpha val="60000"/>
              </a:schemeClr>
            </a:glow>
          </a:effectLst>
        </p:spPr>
      </p:pic>
      <p:pic>
        <p:nvPicPr>
          <p:cNvPr id="35" name="図 3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98" t="16295" r="12829" b="20591"/>
          <a:stretch/>
        </p:blipFill>
        <p:spPr>
          <a:xfrm>
            <a:off x="224933" y="1578626"/>
            <a:ext cx="3533304" cy="2138236"/>
          </a:xfrm>
          <a:prstGeom prst="rect">
            <a:avLst/>
          </a:prstGeom>
          <a:effectLst>
            <a:glow rad="101600">
              <a:schemeClr val="bg1">
                <a:lumMod val="85000"/>
                <a:alpha val="60000"/>
              </a:schemeClr>
            </a:glow>
          </a:effectLst>
        </p:spPr>
      </p:pic>
      <p:pic>
        <p:nvPicPr>
          <p:cNvPr id="37" name="図 36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54" t="17382" r="8618" b="22662"/>
          <a:stretch/>
        </p:blipFill>
        <p:spPr>
          <a:xfrm>
            <a:off x="224936" y="5665242"/>
            <a:ext cx="3533305" cy="1882800"/>
          </a:xfrm>
          <a:prstGeom prst="rect">
            <a:avLst/>
          </a:prstGeom>
          <a:effectLst>
            <a:glow rad="101600">
              <a:schemeClr val="bg1">
                <a:lumMod val="85000"/>
                <a:alpha val="60000"/>
              </a:schemeClr>
            </a:glow>
          </a:effectLst>
        </p:spPr>
      </p:pic>
      <p:grpSp>
        <p:nvGrpSpPr>
          <p:cNvPr id="3" name="グループ化 2"/>
          <p:cNvGrpSpPr/>
          <p:nvPr/>
        </p:nvGrpSpPr>
        <p:grpSpPr>
          <a:xfrm>
            <a:off x="224933" y="7797592"/>
            <a:ext cx="3564285" cy="1323211"/>
            <a:chOff x="544312" y="6245223"/>
            <a:chExt cx="3169749" cy="1124405"/>
          </a:xfrm>
        </p:grpSpPr>
        <p:pic>
          <p:nvPicPr>
            <p:cNvPr id="34" name="図 33"/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95" t="13692" r="3914" b="55054"/>
            <a:stretch/>
          </p:blipFill>
          <p:spPr>
            <a:xfrm>
              <a:off x="544312" y="6245223"/>
              <a:ext cx="3159042" cy="823757"/>
            </a:xfrm>
            <a:prstGeom prst="rect">
              <a:avLst/>
            </a:prstGeom>
            <a:effectLst>
              <a:glow rad="101600">
                <a:schemeClr val="bg1">
                  <a:lumMod val="85000"/>
                  <a:alpha val="60000"/>
                </a:schemeClr>
              </a:glow>
            </a:effectLst>
          </p:spPr>
        </p:pic>
        <p:pic>
          <p:nvPicPr>
            <p:cNvPr id="39" name="図 38"/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509" t="86144" r="3600" b="3698"/>
            <a:stretch/>
          </p:blipFill>
          <p:spPr>
            <a:xfrm>
              <a:off x="555022" y="7101912"/>
              <a:ext cx="3159039" cy="267716"/>
            </a:xfrm>
            <a:prstGeom prst="rect">
              <a:avLst/>
            </a:prstGeom>
            <a:effectLst>
              <a:glow rad="101600">
                <a:schemeClr val="bg1">
                  <a:lumMod val="85000"/>
                  <a:alpha val="60000"/>
                </a:schemeClr>
              </a:glow>
            </a:effectLst>
          </p:spPr>
        </p:pic>
      </p:grpSp>
      <p:grpSp>
        <p:nvGrpSpPr>
          <p:cNvPr id="48" name="Group 100"/>
          <p:cNvGrpSpPr>
            <a:grpSpLocks/>
          </p:cNvGrpSpPr>
          <p:nvPr/>
        </p:nvGrpSpPr>
        <p:grpSpPr bwMode="auto">
          <a:xfrm>
            <a:off x="106035" y="8508818"/>
            <a:ext cx="3770813" cy="371636"/>
            <a:chOff x="1306" y="2160"/>
            <a:chExt cx="2268" cy="454"/>
          </a:xfrm>
        </p:grpSpPr>
        <p:sp>
          <p:nvSpPr>
            <p:cNvPr id="49" name="Freeform 101"/>
            <p:cNvSpPr>
              <a:spLocks/>
            </p:cNvSpPr>
            <p:nvPr/>
          </p:nvSpPr>
          <p:spPr bwMode="auto">
            <a:xfrm>
              <a:off x="1306" y="2160"/>
              <a:ext cx="2268" cy="453"/>
            </a:xfrm>
            <a:custGeom>
              <a:avLst/>
              <a:gdLst/>
              <a:ahLst/>
              <a:cxnLst>
                <a:cxn ang="0">
                  <a:pos x="0" y="227"/>
                </a:cxn>
                <a:cxn ang="0">
                  <a:pos x="453" y="0"/>
                </a:cxn>
                <a:cxn ang="0">
                  <a:pos x="907" y="227"/>
                </a:cxn>
                <a:cxn ang="0">
                  <a:pos x="1360" y="0"/>
                </a:cxn>
                <a:cxn ang="0">
                  <a:pos x="1814" y="227"/>
                </a:cxn>
                <a:cxn ang="0">
                  <a:pos x="2268" y="0"/>
                </a:cxn>
                <a:cxn ang="0">
                  <a:pos x="2268" y="227"/>
                </a:cxn>
                <a:cxn ang="0">
                  <a:pos x="1814" y="453"/>
                </a:cxn>
                <a:cxn ang="0">
                  <a:pos x="1360" y="227"/>
                </a:cxn>
                <a:cxn ang="0">
                  <a:pos x="907" y="453"/>
                </a:cxn>
                <a:cxn ang="0">
                  <a:pos x="453" y="227"/>
                </a:cxn>
                <a:cxn ang="0">
                  <a:pos x="0" y="453"/>
                </a:cxn>
                <a:cxn ang="0">
                  <a:pos x="0" y="227"/>
                </a:cxn>
              </a:cxnLst>
              <a:rect l="0" t="0" r="r" b="b"/>
              <a:pathLst>
                <a:path w="2268" h="453">
                  <a:moveTo>
                    <a:pt x="0" y="227"/>
                  </a:moveTo>
                  <a:cubicBezTo>
                    <a:pt x="101" y="151"/>
                    <a:pt x="302" y="0"/>
                    <a:pt x="453" y="0"/>
                  </a:cubicBezTo>
                  <a:cubicBezTo>
                    <a:pt x="604" y="0"/>
                    <a:pt x="756" y="227"/>
                    <a:pt x="907" y="227"/>
                  </a:cubicBezTo>
                  <a:cubicBezTo>
                    <a:pt x="1058" y="227"/>
                    <a:pt x="1209" y="0"/>
                    <a:pt x="1360" y="0"/>
                  </a:cubicBezTo>
                  <a:cubicBezTo>
                    <a:pt x="1511" y="0"/>
                    <a:pt x="1663" y="227"/>
                    <a:pt x="1814" y="227"/>
                  </a:cubicBezTo>
                  <a:cubicBezTo>
                    <a:pt x="1965" y="227"/>
                    <a:pt x="2117" y="109"/>
                    <a:pt x="2268" y="0"/>
                  </a:cubicBezTo>
                  <a:cubicBezTo>
                    <a:pt x="2268" y="0"/>
                    <a:pt x="2268" y="113"/>
                    <a:pt x="2268" y="227"/>
                  </a:cubicBezTo>
                  <a:cubicBezTo>
                    <a:pt x="2192" y="302"/>
                    <a:pt x="1965" y="453"/>
                    <a:pt x="1814" y="453"/>
                  </a:cubicBezTo>
                  <a:cubicBezTo>
                    <a:pt x="1663" y="453"/>
                    <a:pt x="1511" y="227"/>
                    <a:pt x="1360" y="227"/>
                  </a:cubicBezTo>
                  <a:cubicBezTo>
                    <a:pt x="1209" y="227"/>
                    <a:pt x="1058" y="453"/>
                    <a:pt x="907" y="453"/>
                  </a:cubicBezTo>
                  <a:cubicBezTo>
                    <a:pt x="756" y="453"/>
                    <a:pt x="604" y="227"/>
                    <a:pt x="453" y="227"/>
                  </a:cubicBezTo>
                  <a:cubicBezTo>
                    <a:pt x="302" y="227"/>
                    <a:pt x="113" y="364"/>
                    <a:pt x="0" y="453"/>
                  </a:cubicBezTo>
                  <a:cubicBezTo>
                    <a:pt x="0" y="340"/>
                    <a:pt x="0" y="227"/>
                    <a:pt x="0" y="227"/>
                  </a:cubicBezTo>
                  <a:close/>
                </a:path>
              </a:pathLst>
            </a:custGeom>
            <a:solidFill>
              <a:schemeClr val="bg1"/>
            </a:solidFill>
            <a:ln w="6350" cap="flat">
              <a:noFill/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0" name="Freeform 102"/>
            <p:cNvSpPr>
              <a:spLocks/>
            </p:cNvSpPr>
            <p:nvPr/>
          </p:nvSpPr>
          <p:spPr bwMode="auto">
            <a:xfrm>
              <a:off x="1306" y="2160"/>
              <a:ext cx="2268" cy="227"/>
            </a:xfrm>
            <a:custGeom>
              <a:avLst/>
              <a:gdLst/>
              <a:ahLst/>
              <a:cxnLst>
                <a:cxn ang="0">
                  <a:pos x="0" y="227"/>
                </a:cxn>
                <a:cxn ang="0">
                  <a:pos x="453" y="0"/>
                </a:cxn>
                <a:cxn ang="0">
                  <a:pos x="907" y="227"/>
                </a:cxn>
                <a:cxn ang="0">
                  <a:pos x="1360" y="0"/>
                </a:cxn>
                <a:cxn ang="0">
                  <a:pos x="1814" y="227"/>
                </a:cxn>
                <a:cxn ang="0">
                  <a:pos x="2268" y="0"/>
                </a:cxn>
              </a:cxnLst>
              <a:rect l="0" t="0" r="r" b="b"/>
              <a:pathLst>
                <a:path w="2268" h="227">
                  <a:moveTo>
                    <a:pt x="0" y="227"/>
                  </a:moveTo>
                  <a:cubicBezTo>
                    <a:pt x="151" y="113"/>
                    <a:pt x="302" y="0"/>
                    <a:pt x="453" y="0"/>
                  </a:cubicBezTo>
                  <a:cubicBezTo>
                    <a:pt x="604" y="0"/>
                    <a:pt x="756" y="227"/>
                    <a:pt x="907" y="227"/>
                  </a:cubicBezTo>
                  <a:cubicBezTo>
                    <a:pt x="1058" y="227"/>
                    <a:pt x="1209" y="0"/>
                    <a:pt x="1360" y="0"/>
                  </a:cubicBezTo>
                  <a:cubicBezTo>
                    <a:pt x="1511" y="0"/>
                    <a:pt x="1663" y="227"/>
                    <a:pt x="1814" y="227"/>
                  </a:cubicBezTo>
                  <a:cubicBezTo>
                    <a:pt x="1965" y="227"/>
                    <a:pt x="2116" y="113"/>
                    <a:pt x="2268" y="0"/>
                  </a:cubicBezTo>
                </a:path>
              </a:pathLst>
            </a:custGeom>
            <a:noFill/>
            <a:ln w="6350" cap="flat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1" name="Freeform 103"/>
            <p:cNvSpPr>
              <a:spLocks/>
            </p:cNvSpPr>
            <p:nvPr/>
          </p:nvSpPr>
          <p:spPr bwMode="auto">
            <a:xfrm>
              <a:off x="1306" y="2387"/>
              <a:ext cx="2268" cy="227"/>
            </a:xfrm>
            <a:custGeom>
              <a:avLst/>
              <a:gdLst/>
              <a:ahLst/>
              <a:cxnLst>
                <a:cxn ang="0">
                  <a:pos x="0" y="227"/>
                </a:cxn>
                <a:cxn ang="0">
                  <a:pos x="453" y="0"/>
                </a:cxn>
                <a:cxn ang="0">
                  <a:pos x="907" y="227"/>
                </a:cxn>
                <a:cxn ang="0">
                  <a:pos x="1360" y="0"/>
                </a:cxn>
                <a:cxn ang="0">
                  <a:pos x="1814" y="227"/>
                </a:cxn>
                <a:cxn ang="0">
                  <a:pos x="2268" y="0"/>
                </a:cxn>
              </a:cxnLst>
              <a:rect l="0" t="0" r="r" b="b"/>
              <a:pathLst>
                <a:path w="2268" h="227">
                  <a:moveTo>
                    <a:pt x="0" y="227"/>
                  </a:moveTo>
                  <a:cubicBezTo>
                    <a:pt x="151" y="113"/>
                    <a:pt x="302" y="0"/>
                    <a:pt x="453" y="0"/>
                  </a:cubicBezTo>
                  <a:cubicBezTo>
                    <a:pt x="604" y="0"/>
                    <a:pt x="756" y="227"/>
                    <a:pt x="907" y="227"/>
                  </a:cubicBezTo>
                  <a:cubicBezTo>
                    <a:pt x="1058" y="227"/>
                    <a:pt x="1209" y="0"/>
                    <a:pt x="1360" y="0"/>
                  </a:cubicBezTo>
                  <a:cubicBezTo>
                    <a:pt x="1511" y="0"/>
                    <a:pt x="1663" y="227"/>
                    <a:pt x="1814" y="227"/>
                  </a:cubicBezTo>
                  <a:cubicBezTo>
                    <a:pt x="1965" y="227"/>
                    <a:pt x="2116" y="113"/>
                    <a:pt x="2268" y="0"/>
                  </a:cubicBezTo>
                </a:path>
              </a:pathLst>
            </a:custGeom>
            <a:noFill/>
            <a:ln w="6350" cap="flat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7" name="二等辺三角形 6"/>
          <p:cNvSpPr/>
          <p:nvPr/>
        </p:nvSpPr>
        <p:spPr>
          <a:xfrm rot="10800000">
            <a:off x="1652710" y="3770333"/>
            <a:ext cx="625403" cy="255628"/>
          </a:xfrm>
          <a:prstGeom prst="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二等辺三角形 56"/>
          <p:cNvSpPr/>
          <p:nvPr/>
        </p:nvSpPr>
        <p:spPr>
          <a:xfrm rot="10800000">
            <a:off x="1652710" y="5444049"/>
            <a:ext cx="625403" cy="255628"/>
          </a:xfrm>
          <a:prstGeom prst="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二等辺三角形 57"/>
          <p:cNvSpPr/>
          <p:nvPr/>
        </p:nvSpPr>
        <p:spPr>
          <a:xfrm rot="10800000">
            <a:off x="1652710" y="7573401"/>
            <a:ext cx="625403" cy="255628"/>
          </a:xfrm>
          <a:prstGeom prst="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871471" y="2356383"/>
            <a:ext cx="25363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spc="80" dirty="0" smtClean="0"/>
              <a:t>カナ氏名・生年月日を入力し、「次へ」</a:t>
            </a:r>
            <a:endParaRPr kumimoji="1" lang="ja-JP" altLang="en-US" sz="1600" spc="80" dirty="0"/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3871471" y="6231338"/>
            <a:ext cx="25363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spc="80" dirty="0" smtClean="0"/>
              <a:t>タイプ判定のための質問項目（全</a:t>
            </a:r>
            <a:r>
              <a:rPr kumimoji="1" lang="en-US" altLang="ja-JP" sz="1600" spc="80" dirty="0" smtClean="0"/>
              <a:t>6</a:t>
            </a:r>
            <a:r>
              <a:rPr kumimoji="1" lang="ja-JP" altLang="en-US" sz="1600" spc="80" dirty="0" smtClean="0"/>
              <a:t>問）に回答</a:t>
            </a:r>
            <a:endParaRPr kumimoji="1" lang="ja-JP" altLang="en-US" sz="1600" spc="80" dirty="0"/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3943432" y="7744315"/>
            <a:ext cx="2780097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600" spc="80" dirty="0" smtClean="0"/>
              <a:t>回答内容を確認し、</a:t>
            </a:r>
            <a:r>
              <a:rPr kumimoji="1" lang="en-US" altLang="ja-JP" sz="1600" spc="80" dirty="0"/>
              <a:t/>
            </a:r>
            <a:br>
              <a:rPr kumimoji="1" lang="en-US" altLang="ja-JP" sz="1600" spc="80" dirty="0"/>
            </a:br>
            <a:r>
              <a:rPr kumimoji="1" lang="ja-JP" altLang="en-US" sz="1600" spc="80" dirty="0" smtClean="0"/>
              <a:t>「登録する」</a:t>
            </a:r>
            <a:r>
              <a:rPr kumimoji="1" lang="en-US" altLang="ja-JP" sz="1100" spc="80" dirty="0" smtClean="0"/>
              <a:t>※</a:t>
            </a:r>
            <a:r>
              <a:rPr kumimoji="1" lang="ja-JP" altLang="en-US" sz="1100" spc="80" dirty="0" smtClean="0"/>
              <a:t>回答編集はできません</a:t>
            </a:r>
            <a:endParaRPr kumimoji="1" lang="en-US" altLang="ja-JP" sz="1100" spc="80" dirty="0" smtClean="0"/>
          </a:p>
          <a:p>
            <a:pPr marL="182563" indent="-182563">
              <a:spcBef>
                <a:spcPts val="600"/>
              </a:spcBef>
            </a:pPr>
            <a:r>
              <a:rPr kumimoji="1" lang="ja-JP" altLang="en-US" sz="1600" spc="80" dirty="0"/>
              <a:t>→マイページに</a:t>
            </a:r>
            <a:r>
              <a:rPr kumimoji="1" lang="ja-JP" altLang="en-US" sz="1600" spc="80" dirty="0" smtClean="0"/>
              <a:t>自動遷移</a:t>
            </a:r>
            <a:r>
              <a:rPr kumimoji="1" lang="ja-JP" altLang="en-US" sz="1600" spc="80" dirty="0"/>
              <a:t>するので、回答もしくは結果閲覧してください。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14157" y="807909"/>
            <a:ext cx="67438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/>
              <a:t>上司</a:t>
            </a:r>
            <a:r>
              <a:rPr kumimoji="1" lang="ja-JP" altLang="en-US" sz="1400" dirty="0" smtClean="0"/>
              <a:t>タイプ判定のための質問項目が表示されますので、ご回答ください（回答時間約</a:t>
            </a:r>
            <a:r>
              <a:rPr kumimoji="1" lang="en-US" altLang="ja-JP" sz="1400" dirty="0" smtClean="0"/>
              <a:t>2</a:t>
            </a:r>
            <a:r>
              <a:rPr kumimoji="1" lang="ja-JP" altLang="en-US" sz="1400" dirty="0" smtClean="0"/>
              <a:t>分）。</a:t>
            </a:r>
            <a:endParaRPr kumimoji="1" lang="en-US" altLang="ja-JP" sz="1400" dirty="0" smtClean="0"/>
          </a:p>
          <a:p>
            <a:r>
              <a:rPr kumimoji="1" lang="ja-JP" altLang="en-US" sz="1400" dirty="0" smtClean="0"/>
              <a:t>回答は</a:t>
            </a:r>
            <a:r>
              <a:rPr kumimoji="1" lang="en-US" altLang="ja-JP" sz="1400" dirty="0" smtClean="0"/>
              <a:t>1</a:t>
            </a:r>
            <a:r>
              <a:rPr kumimoji="1" lang="ja-JP" altLang="en-US" sz="1400" dirty="0" smtClean="0"/>
              <a:t>回のみで、</a:t>
            </a:r>
            <a:r>
              <a:rPr kumimoji="1" lang="en-US" altLang="ja-JP" sz="1400" dirty="0" smtClean="0"/>
              <a:t>2</a:t>
            </a:r>
            <a:r>
              <a:rPr kumimoji="1" lang="ja-JP" altLang="en-US" sz="1400" dirty="0" smtClean="0"/>
              <a:t>回</a:t>
            </a:r>
            <a:r>
              <a:rPr kumimoji="1" lang="ja-JP" altLang="en-US" sz="1400" dirty="0"/>
              <a:t>目</a:t>
            </a:r>
            <a:r>
              <a:rPr kumimoji="1" lang="ja-JP" altLang="en-US" sz="1400" dirty="0" smtClean="0"/>
              <a:t>以降のログインでは求められません。</a:t>
            </a:r>
            <a:endParaRPr kumimoji="1" lang="en-US" altLang="ja-JP" sz="1400" dirty="0" smtClean="0"/>
          </a:p>
        </p:txBody>
      </p:sp>
    </p:spTree>
    <p:extLst>
      <p:ext uri="{BB962C8B-B14F-4D97-AF65-F5344CB8AC3E}">
        <p14:creationId xmlns:p14="http://schemas.microsoft.com/office/powerpoint/2010/main" val="1085283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3116" b="66467"/>
          <a:stretch/>
        </p:blipFill>
        <p:spPr>
          <a:xfrm>
            <a:off x="196428" y="852244"/>
            <a:ext cx="2601928" cy="2860828"/>
          </a:xfrm>
          <a:prstGeom prst="rect">
            <a:avLst/>
          </a:prstGeom>
        </p:spPr>
      </p:pic>
      <p:pic>
        <p:nvPicPr>
          <p:cNvPr id="28" name="図 2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866" t="71794" r="4017" b="4533"/>
          <a:stretch/>
        </p:blipFill>
        <p:spPr>
          <a:xfrm>
            <a:off x="177430" y="3449959"/>
            <a:ext cx="2612919" cy="2427291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b="1" spc="120" dirty="0"/>
              <a:t>結果レポートがバージョンアップします</a:t>
            </a: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z="800" dirty="0"/>
              <a:t>(C)Recruit Management Solutions Co., Ltd.</a:t>
            </a:r>
            <a:endParaRPr kumimoji="1" lang="ja-JP" altLang="en-US" sz="800" dirty="0"/>
          </a:p>
        </p:txBody>
      </p:sp>
      <p:grpSp>
        <p:nvGrpSpPr>
          <p:cNvPr id="15" name="Group 100"/>
          <p:cNvGrpSpPr>
            <a:grpSpLocks/>
          </p:cNvGrpSpPr>
          <p:nvPr/>
        </p:nvGrpSpPr>
        <p:grpSpPr bwMode="auto">
          <a:xfrm>
            <a:off x="14128" y="3285605"/>
            <a:ext cx="2960252" cy="260317"/>
            <a:chOff x="1306" y="2160"/>
            <a:chExt cx="2268" cy="454"/>
          </a:xfrm>
        </p:grpSpPr>
        <p:sp>
          <p:nvSpPr>
            <p:cNvPr id="16" name="Freeform 101"/>
            <p:cNvSpPr>
              <a:spLocks/>
            </p:cNvSpPr>
            <p:nvPr/>
          </p:nvSpPr>
          <p:spPr bwMode="auto">
            <a:xfrm>
              <a:off x="1306" y="2160"/>
              <a:ext cx="2268" cy="453"/>
            </a:xfrm>
            <a:custGeom>
              <a:avLst/>
              <a:gdLst/>
              <a:ahLst/>
              <a:cxnLst>
                <a:cxn ang="0">
                  <a:pos x="0" y="227"/>
                </a:cxn>
                <a:cxn ang="0">
                  <a:pos x="453" y="0"/>
                </a:cxn>
                <a:cxn ang="0">
                  <a:pos x="907" y="227"/>
                </a:cxn>
                <a:cxn ang="0">
                  <a:pos x="1360" y="0"/>
                </a:cxn>
                <a:cxn ang="0">
                  <a:pos x="1814" y="227"/>
                </a:cxn>
                <a:cxn ang="0">
                  <a:pos x="2268" y="0"/>
                </a:cxn>
                <a:cxn ang="0">
                  <a:pos x="2268" y="227"/>
                </a:cxn>
                <a:cxn ang="0">
                  <a:pos x="1814" y="453"/>
                </a:cxn>
                <a:cxn ang="0">
                  <a:pos x="1360" y="227"/>
                </a:cxn>
                <a:cxn ang="0">
                  <a:pos x="907" y="453"/>
                </a:cxn>
                <a:cxn ang="0">
                  <a:pos x="453" y="227"/>
                </a:cxn>
                <a:cxn ang="0">
                  <a:pos x="0" y="453"/>
                </a:cxn>
                <a:cxn ang="0">
                  <a:pos x="0" y="227"/>
                </a:cxn>
              </a:cxnLst>
              <a:rect l="0" t="0" r="r" b="b"/>
              <a:pathLst>
                <a:path w="2268" h="453">
                  <a:moveTo>
                    <a:pt x="0" y="227"/>
                  </a:moveTo>
                  <a:cubicBezTo>
                    <a:pt x="101" y="151"/>
                    <a:pt x="302" y="0"/>
                    <a:pt x="453" y="0"/>
                  </a:cubicBezTo>
                  <a:cubicBezTo>
                    <a:pt x="604" y="0"/>
                    <a:pt x="756" y="227"/>
                    <a:pt x="907" y="227"/>
                  </a:cubicBezTo>
                  <a:cubicBezTo>
                    <a:pt x="1058" y="227"/>
                    <a:pt x="1209" y="0"/>
                    <a:pt x="1360" y="0"/>
                  </a:cubicBezTo>
                  <a:cubicBezTo>
                    <a:pt x="1511" y="0"/>
                    <a:pt x="1663" y="227"/>
                    <a:pt x="1814" y="227"/>
                  </a:cubicBezTo>
                  <a:cubicBezTo>
                    <a:pt x="1965" y="227"/>
                    <a:pt x="2117" y="109"/>
                    <a:pt x="2268" y="0"/>
                  </a:cubicBezTo>
                  <a:cubicBezTo>
                    <a:pt x="2268" y="0"/>
                    <a:pt x="2268" y="113"/>
                    <a:pt x="2268" y="227"/>
                  </a:cubicBezTo>
                  <a:cubicBezTo>
                    <a:pt x="2192" y="302"/>
                    <a:pt x="1965" y="453"/>
                    <a:pt x="1814" y="453"/>
                  </a:cubicBezTo>
                  <a:cubicBezTo>
                    <a:pt x="1663" y="453"/>
                    <a:pt x="1511" y="227"/>
                    <a:pt x="1360" y="227"/>
                  </a:cubicBezTo>
                  <a:cubicBezTo>
                    <a:pt x="1209" y="227"/>
                    <a:pt x="1058" y="453"/>
                    <a:pt x="907" y="453"/>
                  </a:cubicBezTo>
                  <a:cubicBezTo>
                    <a:pt x="756" y="453"/>
                    <a:pt x="604" y="227"/>
                    <a:pt x="453" y="227"/>
                  </a:cubicBezTo>
                  <a:cubicBezTo>
                    <a:pt x="302" y="227"/>
                    <a:pt x="113" y="364"/>
                    <a:pt x="0" y="453"/>
                  </a:cubicBezTo>
                  <a:cubicBezTo>
                    <a:pt x="0" y="340"/>
                    <a:pt x="0" y="227"/>
                    <a:pt x="0" y="227"/>
                  </a:cubicBezTo>
                  <a:close/>
                </a:path>
              </a:pathLst>
            </a:custGeom>
            <a:solidFill>
              <a:schemeClr val="bg1"/>
            </a:solidFill>
            <a:ln w="6350" cap="flat">
              <a:noFill/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7" name="Freeform 102"/>
            <p:cNvSpPr>
              <a:spLocks/>
            </p:cNvSpPr>
            <p:nvPr/>
          </p:nvSpPr>
          <p:spPr bwMode="auto">
            <a:xfrm>
              <a:off x="1306" y="2160"/>
              <a:ext cx="2268" cy="227"/>
            </a:xfrm>
            <a:custGeom>
              <a:avLst/>
              <a:gdLst/>
              <a:ahLst/>
              <a:cxnLst>
                <a:cxn ang="0">
                  <a:pos x="0" y="227"/>
                </a:cxn>
                <a:cxn ang="0">
                  <a:pos x="453" y="0"/>
                </a:cxn>
                <a:cxn ang="0">
                  <a:pos x="907" y="227"/>
                </a:cxn>
                <a:cxn ang="0">
                  <a:pos x="1360" y="0"/>
                </a:cxn>
                <a:cxn ang="0">
                  <a:pos x="1814" y="227"/>
                </a:cxn>
                <a:cxn ang="0">
                  <a:pos x="2268" y="0"/>
                </a:cxn>
              </a:cxnLst>
              <a:rect l="0" t="0" r="r" b="b"/>
              <a:pathLst>
                <a:path w="2268" h="227">
                  <a:moveTo>
                    <a:pt x="0" y="227"/>
                  </a:moveTo>
                  <a:cubicBezTo>
                    <a:pt x="151" y="113"/>
                    <a:pt x="302" y="0"/>
                    <a:pt x="453" y="0"/>
                  </a:cubicBezTo>
                  <a:cubicBezTo>
                    <a:pt x="604" y="0"/>
                    <a:pt x="756" y="227"/>
                    <a:pt x="907" y="227"/>
                  </a:cubicBezTo>
                  <a:cubicBezTo>
                    <a:pt x="1058" y="227"/>
                    <a:pt x="1209" y="0"/>
                    <a:pt x="1360" y="0"/>
                  </a:cubicBezTo>
                  <a:cubicBezTo>
                    <a:pt x="1511" y="0"/>
                    <a:pt x="1663" y="227"/>
                    <a:pt x="1814" y="227"/>
                  </a:cubicBezTo>
                  <a:cubicBezTo>
                    <a:pt x="1965" y="227"/>
                    <a:pt x="2116" y="113"/>
                    <a:pt x="2268" y="0"/>
                  </a:cubicBezTo>
                </a:path>
              </a:pathLst>
            </a:custGeom>
            <a:noFill/>
            <a:ln w="6350" cap="flat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8" name="Freeform 103"/>
            <p:cNvSpPr>
              <a:spLocks/>
            </p:cNvSpPr>
            <p:nvPr/>
          </p:nvSpPr>
          <p:spPr bwMode="auto">
            <a:xfrm>
              <a:off x="1306" y="2387"/>
              <a:ext cx="2268" cy="227"/>
            </a:xfrm>
            <a:custGeom>
              <a:avLst/>
              <a:gdLst/>
              <a:ahLst/>
              <a:cxnLst>
                <a:cxn ang="0">
                  <a:pos x="0" y="227"/>
                </a:cxn>
                <a:cxn ang="0">
                  <a:pos x="453" y="0"/>
                </a:cxn>
                <a:cxn ang="0">
                  <a:pos x="907" y="227"/>
                </a:cxn>
                <a:cxn ang="0">
                  <a:pos x="1360" y="0"/>
                </a:cxn>
                <a:cxn ang="0">
                  <a:pos x="1814" y="227"/>
                </a:cxn>
                <a:cxn ang="0">
                  <a:pos x="2268" y="0"/>
                </a:cxn>
              </a:cxnLst>
              <a:rect l="0" t="0" r="r" b="b"/>
              <a:pathLst>
                <a:path w="2268" h="227">
                  <a:moveTo>
                    <a:pt x="0" y="227"/>
                  </a:moveTo>
                  <a:cubicBezTo>
                    <a:pt x="151" y="113"/>
                    <a:pt x="302" y="0"/>
                    <a:pt x="453" y="0"/>
                  </a:cubicBezTo>
                  <a:cubicBezTo>
                    <a:pt x="604" y="0"/>
                    <a:pt x="756" y="227"/>
                    <a:pt x="907" y="227"/>
                  </a:cubicBezTo>
                  <a:cubicBezTo>
                    <a:pt x="1058" y="227"/>
                    <a:pt x="1209" y="0"/>
                    <a:pt x="1360" y="0"/>
                  </a:cubicBezTo>
                  <a:cubicBezTo>
                    <a:pt x="1511" y="0"/>
                    <a:pt x="1663" y="227"/>
                    <a:pt x="1814" y="227"/>
                  </a:cubicBezTo>
                  <a:cubicBezTo>
                    <a:pt x="1965" y="227"/>
                    <a:pt x="2116" y="113"/>
                    <a:pt x="2268" y="0"/>
                  </a:cubicBezTo>
                </a:path>
              </a:pathLst>
            </a:custGeom>
            <a:noFill/>
            <a:ln w="6350" cap="flat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19" name="正方形/長方形 18"/>
          <p:cNvSpPr/>
          <p:nvPr/>
        </p:nvSpPr>
        <p:spPr>
          <a:xfrm>
            <a:off x="1126760" y="2622910"/>
            <a:ext cx="542151" cy="215162"/>
          </a:xfrm>
          <a:prstGeom prst="rect">
            <a:avLst/>
          </a:prstGeom>
          <a:noFill/>
          <a:ln w="3810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1836911" y="5634931"/>
            <a:ext cx="925825" cy="227147"/>
          </a:xfrm>
          <a:prstGeom prst="rect">
            <a:avLst/>
          </a:prstGeom>
          <a:noFill/>
          <a:ln w="3810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二等辺三角形 21"/>
          <p:cNvSpPr/>
          <p:nvPr/>
        </p:nvSpPr>
        <p:spPr>
          <a:xfrm rot="15695392">
            <a:off x="2342162" y="1375939"/>
            <a:ext cx="720499" cy="2336056"/>
          </a:xfrm>
          <a:prstGeom prst="triangle">
            <a:avLst/>
          </a:prstGeom>
          <a:solidFill>
            <a:srgbClr val="FF0066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6999" y="852244"/>
            <a:ext cx="3319514" cy="3354828"/>
          </a:xfrm>
          <a:prstGeom prst="rect">
            <a:avLst/>
          </a:prstGeom>
          <a:ln w="19050">
            <a:solidFill>
              <a:srgbClr val="FF0066"/>
            </a:solidFill>
          </a:ln>
        </p:spPr>
      </p:pic>
      <p:sp>
        <p:nvSpPr>
          <p:cNvPr id="25" name="二等辺三角形 24"/>
          <p:cNvSpPr/>
          <p:nvPr/>
        </p:nvSpPr>
        <p:spPr>
          <a:xfrm rot="17746463">
            <a:off x="2836999" y="4813089"/>
            <a:ext cx="1010653" cy="2274776"/>
          </a:xfrm>
          <a:prstGeom prst="triangle">
            <a:avLst>
              <a:gd name="adj" fmla="val 23194"/>
            </a:avLst>
          </a:prstGeom>
          <a:solidFill>
            <a:srgbClr val="FF0066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4" name="グループ化 23"/>
          <p:cNvGrpSpPr/>
          <p:nvPr/>
        </p:nvGrpSpPr>
        <p:grpSpPr>
          <a:xfrm>
            <a:off x="3113478" y="4487462"/>
            <a:ext cx="3365823" cy="4610048"/>
            <a:chOff x="3132485" y="4854383"/>
            <a:chExt cx="3365823" cy="4610048"/>
          </a:xfrm>
        </p:grpSpPr>
        <p:sp>
          <p:nvSpPr>
            <p:cNvPr id="23" name="正方形/長方形 22"/>
            <p:cNvSpPr/>
            <p:nvPr/>
          </p:nvSpPr>
          <p:spPr>
            <a:xfrm>
              <a:off x="3132485" y="4854383"/>
              <a:ext cx="3365823" cy="461004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1" name="グループ化 20"/>
            <p:cNvGrpSpPr/>
            <p:nvPr/>
          </p:nvGrpSpPr>
          <p:grpSpPr>
            <a:xfrm>
              <a:off x="3169392" y="4938920"/>
              <a:ext cx="3236128" cy="4497401"/>
              <a:chOff x="2872266" y="4529511"/>
              <a:chExt cx="3603037" cy="5007312"/>
            </a:xfrm>
          </p:grpSpPr>
          <p:pic>
            <p:nvPicPr>
              <p:cNvPr id="13" name="図 12"/>
              <p:cNvPicPr>
                <a:picLocks noChangeAspect="1"/>
              </p:cNvPicPr>
              <p:nvPr/>
            </p:nvPicPr>
            <p:blipFill rotWithShape="1">
              <a:blip r:embed="rId4"/>
              <a:srcRect l="1331" t="2159"/>
              <a:stretch/>
            </p:blipFill>
            <p:spPr>
              <a:xfrm>
                <a:off x="2879472" y="4529511"/>
                <a:ext cx="3528812" cy="3798706"/>
              </a:xfrm>
              <a:prstGeom prst="rect">
                <a:avLst/>
              </a:prstGeom>
            </p:spPr>
          </p:pic>
          <p:pic>
            <p:nvPicPr>
              <p:cNvPr id="14" name="図 13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872266" y="8242774"/>
                <a:ext cx="3603037" cy="1294049"/>
              </a:xfrm>
              <a:prstGeom prst="rect">
                <a:avLst/>
              </a:prstGeom>
            </p:spPr>
          </p:pic>
        </p:grpSp>
      </p:grpSp>
      <p:sp>
        <p:nvSpPr>
          <p:cNvPr id="26" name="テキスト ボックス 25"/>
          <p:cNvSpPr txBox="1"/>
          <p:nvPr/>
        </p:nvSpPr>
        <p:spPr>
          <a:xfrm>
            <a:off x="299500" y="2545825"/>
            <a:ext cx="11484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solidFill>
                  <a:srgbClr val="FF0066"/>
                </a:solidFill>
              </a:rPr>
              <a:t>クリック</a:t>
            </a:r>
            <a:endParaRPr kumimoji="1" lang="ja-JP" altLang="en-US" b="1" dirty="0">
              <a:solidFill>
                <a:srgbClr val="FF0066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981857" y="5549519"/>
            <a:ext cx="11484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solidFill>
                  <a:srgbClr val="FF0066"/>
                </a:solidFill>
              </a:rPr>
              <a:t>クリック</a:t>
            </a:r>
            <a:endParaRPr kumimoji="1" lang="ja-JP" altLang="en-US" b="1" dirty="0">
              <a:solidFill>
                <a:srgbClr val="FF0066"/>
              </a:solidFill>
            </a:endParaRPr>
          </a:p>
        </p:txBody>
      </p:sp>
      <p:sp>
        <p:nvSpPr>
          <p:cNvPr id="29" name="楕円 28"/>
          <p:cNvSpPr/>
          <p:nvPr/>
        </p:nvSpPr>
        <p:spPr>
          <a:xfrm>
            <a:off x="4843463" y="768468"/>
            <a:ext cx="1727865" cy="1423217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kumimoji="1" lang="ja-JP" altLang="en-US" spc="90" dirty="0" smtClean="0"/>
              <a:t>より具体的</a:t>
            </a:r>
            <a:r>
              <a:rPr kumimoji="1" lang="ja-JP" altLang="en-US" spc="90" dirty="0" smtClean="0"/>
              <a:t>にメンバー</a:t>
            </a:r>
            <a:r>
              <a:rPr kumimoji="1" lang="ja-JP" altLang="en-US" spc="90" dirty="0" smtClean="0"/>
              <a:t>の状態が</a:t>
            </a:r>
            <a:r>
              <a:rPr kumimoji="1" lang="en-US" altLang="ja-JP" spc="90" dirty="0" smtClean="0"/>
              <a:t/>
            </a:r>
            <a:br>
              <a:rPr kumimoji="1" lang="en-US" altLang="ja-JP" spc="90" dirty="0" smtClean="0"/>
            </a:br>
            <a:r>
              <a:rPr kumimoji="1" lang="ja-JP" altLang="en-US" spc="90" dirty="0" smtClean="0"/>
              <a:t>わかります</a:t>
            </a:r>
            <a:endParaRPr kumimoji="1" lang="ja-JP" altLang="en-US" spc="90" dirty="0"/>
          </a:p>
        </p:txBody>
      </p:sp>
      <p:sp>
        <p:nvSpPr>
          <p:cNvPr id="30" name="楕円 29"/>
          <p:cNvSpPr/>
          <p:nvPr/>
        </p:nvSpPr>
        <p:spPr>
          <a:xfrm>
            <a:off x="4843463" y="4347628"/>
            <a:ext cx="1727865" cy="1423217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kumimoji="1" lang="ja-JP" altLang="en-US" spc="90" dirty="0"/>
              <a:t>タイプ別</a:t>
            </a:r>
            <a:r>
              <a:rPr kumimoji="1" lang="ja-JP" altLang="en-US" spc="90" dirty="0" smtClean="0"/>
              <a:t>の</a:t>
            </a:r>
            <a:r>
              <a:rPr kumimoji="1" lang="en-US" altLang="ja-JP" spc="90" dirty="0" smtClean="0"/>
              <a:t/>
            </a:r>
            <a:br>
              <a:rPr kumimoji="1" lang="en-US" altLang="ja-JP" spc="90" dirty="0" smtClean="0"/>
            </a:br>
            <a:r>
              <a:rPr kumimoji="1" lang="ja-JP" altLang="en-US" spc="90" dirty="0" smtClean="0"/>
              <a:t>関わり方がわかります</a:t>
            </a:r>
            <a:endParaRPr kumimoji="1" lang="ja-JP" altLang="en-US" spc="90" dirty="0"/>
          </a:p>
        </p:txBody>
      </p:sp>
      <p:sp>
        <p:nvSpPr>
          <p:cNvPr id="3" name="正方形/長方形 2"/>
          <p:cNvSpPr/>
          <p:nvPr/>
        </p:nvSpPr>
        <p:spPr>
          <a:xfrm>
            <a:off x="5298494" y="112735"/>
            <a:ext cx="1453180" cy="54348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 smtClean="0">
                <a:solidFill>
                  <a:schemeClr val="tx1"/>
                </a:solidFill>
              </a:rPr>
              <a:t>上司閲覧</a:t>
            </a:r>
            <a:r>
              <a:rPr kumimoji="1" lang="en-US" altLang="ja-JP" sz="1600" dirty="0" smtClean="0">
                <a:solidFill>
                  <a:schemeClr val="tx1"/>
                </a:solidFill>
              </a:rPr>
              <a:t>OFF</a:t>
            </a:r>
            <a:r>
              <a:rPr kumimoji="1" lang="ja-JP" altLang="en-US" sz="1600" dirty="0" smtClean="0">
                <a:solidFill>
                  <a:schemeClr val="tx1"/>
                </a:solidFill>
              </a:rPr>
              <a:t>の場合は削除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8485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 vert="horz" lIns="91440" tIns="45720" rIns="91440" bIns="45720" rtlCol="0" anchor="ctr"/>
          <a:lstStyle/>
          <a:p>
            <a:r>
              <a:rPr kumimoji="1" lang="en-US" altLang="ja-JP" sz="800" dirty="0"/>
              <a:t>(C)Recruit Management Solutions Co., Ltd.</a:t>
            </a:r>
            <a:endParaRPr kumimoji="1" lang="ja-JP" altLang="en-US" sz="800" dirty="0"/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106326" y="112735"/>
            <a:ext cx="6645348" cy="461423"/>
          </a:xfrm>
        </p:spPr>
        <p:txBody>
          <a:bodyPr>
            <a:normAutofit/>
          </a:bodyPr>
          <a:lstStyle/>
          <a:p>
            <a:r>
              <a:rPr lang="ja-JP" altLang="en-US" b="1" spc="120" dirty="0"/>
              <a:t>回答依頼</a:t>
            </a:r>
            <a:r>
              <a:rPr lang="ja-JP" altLang="en-US" b="1" spc="120" dirty="0" smtClean="0"/>
              <a:t>メール</a:t>
            </a:r>
            <a:r>
              <a:rPr lang="en-US" altLang="ja-JP" b="1" spc="120" dirty="0" smtClean="0"/>
              <a:t>/</a:t>
            </a:r>
            <a:r>
              <a:rPr lang="ja-JP" altLang="en-US" b="1" spc="120" dirty="0" smtClean="0"/>
              <a:t>結果通知メールサンプル</a:t>
            </a:r>
            <a:endParaRPr lang="ja-JP" altLang="en-US" b="1" spc="12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14157" y="807909"/>
            <a:ext cx="67438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400" dirty="0" smtClean="0"/>
              <a:t>10</a:t>
            </a:r>
            <a:r>
              <a:rPr kumimoji="1" lang="ja-JP" altLang="en-US" sz="1400" dirty="0" smtClean="0"/>
              <a:t>月</a:t>
            </a:r>
            <a:r>
              <a:rPr kumimoji="1" lang="en-US" altLang="ja-JP" sz="1400" dirty="0" smtClean="0"/>
              <a:t>1</a:t>
            </a:r>
            <a:r>
              <a:rPr kumimoji="1" lang="ja-JP" altLang="en-US" sz="1400" dirty="0" smtClean="0"/>
              <a:t>日以降、初回の回答</a:t>
            </a:r>
            <a:r>
              <a:rPr kumimoji="1" lang="en-US" altLang="ja-JP" sz="1400" dirty="0" smtClean="0"/>
              <a:t>/</a:t>
            </a:r>
            <a:r>
              <a:rPr kumimoji="1" lang="ja-JP" altLang="en-US" sz="1400" dirty="0" smtClean="0"/>
              <a:t>結果閲覧の際には、よろしければ以下の文面をご利用ください</a:t>
            </a:r>
            <a:r>
              <a:rPr kumimoji="1" lang="en-US" altLang="ja-JP" sz="1400" dirty="0" smtClean="0"/>
              <a:t/>
            </a:r>
            <a:br>
              <a:rPr kumimoji="1" lang="en-US" altLang="ja-JP" sz="1400" dirty="0" smtClean="0"/>
            </a:br>
            <a:r>
              <a:rPr kumimoji="1" lang="ja-JP" altLang="en-US" sz="1400" dirty="0" smtClean="0"/>
              <a:t>（申し訳ございませんが、自動で以下の文面は配信されません）</a:t>
            </a:r>
            <a:endParaRPr kumimoji="1" lang="en-US" altLang="ja-JP" sz="1400" dirty="0" smtClean="0"/>
          </a:p>
        </p:txBody>
      </p:sp>
      <p:sp>
        <p:nvSpPr>
          <p:cNvPr id="8" name="正方形/長方形 7"/>
          <p:cNvSpPr/>
          <p:nvPr/>
        </p:nvSpPr>
        <p:spPr>
          <a:xfrm>
            <a:off x="462579" y="1968649"/>
            <a:ext cx="5923934" cy="28830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>
                <a:solidFill>
                  <a:schemeClr val="tx1"/>
                </a:solidFill>
              </a:rPr>
              <a:t>このアンケート（</a:t>
            </a:r>
            <a:r>
              <a:rPr kumimoji="1" lang="en-US" altLang="ja-JP" sz="1100" dirty="0">
                <a:solidFill>
                  <a:schemeClr val="tx1"/>
                </a:solidFill>
              </a:rPr>
              <a:t>INSIDES</a:t>
            </a:r>
            <a:r>
              <a:rPr kumimoji="1" lang="ja-JP" altLang="en-US" sz="1100" dirty="0">
                <a:solidFill>
                  <a:schemeClr val="tx1"/>
                </a:solidFill>
              </a:rPr>
              <a:t>）は</a:t>
            </a:r>
            <a:r>
              <a:rPr kumimoji="1" lang="ja-JP" altLang="en-US" sz="1100" dirty="0" smtClean="0">
                <a:solidFill>
                  <a:schemeClr val="tx1"/>
                </a:solidFill>
              </a:rPr>
              <a:t>、</a:t>
            </a:r>
          </a:p>
          <a:p>
            <a:r>
              <a:rPr kumimoji="1" lang="ja-JP" altLang="en-US" sz="1100" dirty="0" smtClean="0">
                <a:solidFill>
                  <a:schemeClr val="tx1"/>
                </a:solidFill>
              </a:rPr>
              <a:t>メンバーの日常の仕事ぶりについて回答いただくものです。</a:t>
            </a:r>
          </a:p>
          <a:p>
            <a:r>
              <a:rPr kumimoji="1" lang="ja-JP" altLang="en-US" sz="1100" dirty="0" smtClean="0">
                <a:solidFill>
                  <a:schemeClr val="tx1"/>
                </a:solidFill>
              </a:rPr>
              <a:t>皆様がマネジメントしやすくなるよう支援すること</a:t>
            </a:r>
            <a:r>
              <a:rPr kumimoji="1" lang="ja-JP" altLang="en-US" sz="1100" dirty="0">
                <a:solidFill>
                  <a:schemeClr val="tx1"/>
                </a:solidFill>
              </a:rPr>
              <a:t>を目的としていますので、</a:t>
            </a:r>
          </a:p>
          <a:p>
            <a:r>
              <a:rPr kumimoji="1" lang="ja-JP" altLang="en-US" sz="1100" dirty="0">
                <a:solidFill>
                  <a:schemeClr val="tx1"/>
                </a:solidFill>
              </a:rPr>
              <a:t>率直に回答いただきますようお願いいたします</a:t>
            </a:r>
            <a:r>
              <a:rPr kumimoji="1" lang="ja-JP" altLang="en-US" sz="1100" dirty="0" smtClean="0">
                <a:solidFill>
                  <a:schemeClr val="tx1"/>
                </a:solidFill>
              </a:rPr>
              <a:t>。</a:t>
            </a:r>
            <a:endParaRPr kumimoji="1" lang="en-US" altLang="ja-JP" sz="1100" dirty="0" smtClean="0">
              <a:solidFill>
                <a:schemeClr val="tx1"/>
              </a:solidFill>
            </a:endParaRPr>
          </a:p>
          <a:p>
            <a:endParaRPr kumimoji="1" lang="en-US" altLang="ja-JP" sz="1100" dirty="0">
              <a:solidFill>
                <a:schemeClr val="tx1"/>
              </a:solidFill>
            </a:endParaRPr>
          </a:p>
          <a:p>
            <a:r>
              <a:rPr kumimoji="1" lang="en-US" altLang="ja-JP" sz="1100" dirty="0" smtClean="0">
                <a:solidFill>
                  <a:schemeClr val="tx1"/>
                </a:solidFill>
              </a:rPr>
              <a:t>※</a:t>
            </a:r>
            <a:r>
              <a:rPr kumimoji="1" lang="ja-JP" altLang="en-US" sz="1100" dirty="0" smtClean="0">
                <a:solidFill>
                  <a:schemeClr val="tx1"/>
                </a:solidFill>
              </a:rPr>
              <a:t>今回のみ、通常のアンケートに加えて</a:t>
            </a:r>
            <a:endParaRPr kumimoji="1" lang="en-US" altLang="ja-JP" sz="1100" dirty="0" smtClean="0">
              <a:solidFill>
                <a:schemeClr val="tx1"/>
              </a:solidFill>
            </a:endParaRPr>
          </a:p>
          <a:p>
            <a:r>
              <a:rPr kumimoji="1" lang="ja-JP" altLang="en-US" sz="1100" dirty="0" smtClean="0">
                <a:solidFill>
                  <a:schemeClr val="tx1"/>
                </a:solidFill>
              </a:rPr>
              <a:t>　「仕事の進め方のタイプ」に関する質問が表示されます（回答時間：約</a:t>
            </a:r>
            <a:r>
              <a:rPr kumimoji="1" lang="en-US" altLang="ja-JP" sz="1100" dirty="0" smtClean="0">
                <a:solidFill>
                  <a:schemeClr val="tx1"/>
                </a:solidFill>
              </a:rPr>
              <a:t>2</a:t>
            </a:r>
            <a:r>
              <a:rPr kumimoji="1" lang="ja-JP" altLang="en-US" sz="1100" dirty="0" smtClean="0">
                <a:solidFill>
                  <a:schemeClr val="tx1"/>
                </a:solidFill>
              </a:rPr>
              <a:t>分）</a:t>
            </a:r>
            <a:endParaRPr kumimoji="1" lang="en-US" altLang="ja-JP" sz="1100" dirty="0" smtClean="0">
              <a:solidFill>
                <a:schemeClr val="tx1"/>
              </a:solidFill>
            </a:endParaRPr>
          </a:p>
          <a:p>
            <a:r>
              <a:rPr kumimoji="1" lang="ja-JP" altLang="en-US" sz="1100" dirty="0" smtClean="0">
                <a:solidFill>
                  <a:schemeClr val="tx1"/>
                </a:solidFill>
              </a:rPr>
              <a:t>　結果レポートに</a:t>
            </a:r>
            <a:r>
              <a:rPr kumimoji="1" lang="ja-JP" altLang="en-US" sz="1100" dirty="0">
                <a:solidFill>
                  <a:schemeClr val="tx1"/>
                </a:solidFill>
              </a:rPr>
              <a:t>「自分のタイプとメンバーのタイプを踏まえた関わり方」が</a:t>
            </a:r>
            <a:endParaRPr kumimoji="1" lang="en-US" altLang="ja-JP" sz="1100" dirty="0">
              <a:solidFill>
                <a:schemeClr val="tx1"/>
              </a:solidFill>
            </a:endParaRPr>
          </a:p>
          <a:p>
            <a:r>
              <a:rPr kumimoji="1" lang="ja-JP" altLang="en-US" sz="1100" dirty="0" smtClean="0">
                <a:solidFill>
                  <a:schemeClr val="tx1"/>
                </a:solidFill>
              </a:rPr>
              <a:t>　具体的</a:t>
            </a:r>
            <a:r>
              <a:rPr kumimoji="1" lang="ja-JP" altLang="en-US" sz="1100" dirty="0">
                <a:solidFill>
                  <a:schemeClr val="tx1"/>
                </a:solidFill>
              </a:rPr>
              <a:t>に表示されますので、ご回答ください。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51821" y="1564880"/>
            <a:ext cx="2377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▼回答依頼メール</a:t>
            </a:r>
            <a:endParaRPr kumimoji="1" lang="ja-JP" altLang="en-US" dirty="0"/>
          </a:p>
        </p:txBody>
      </p:sp>
      <p:sp>
        <p:nvSpPr>
          <p:cNvPr id="10" name="正方形/長方形 9"/>
          <p:cNvSpPr/>
          <p:nvPr/>
        </p:nvSpPr>
        <p:spPr>
          <a:xfrm>
            <a:off x="462579" y="5702735"/>
            <a:ext cx="5923934" cy="32261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>
                <a:solidFill>
                  <a:schemeClr val="tx1"/>
                </a:solidFill>
              </a:rPr>
              <a:t>先日ご回答いただいた</a:t>
            </a:r>
          </a:p>
          <a:p>
            <a:r>
              <a:rPr kumimoji="1" lang="ja-JP" altLang="en-US" sz="1100" dirty="0">
                <a:solidFill>
                  <a:schemeClr val="tx1"/>
                </a:solidFill>
              </a:rPr>
              <a:t>「メンバーのコンディションに関するアンケート（</a:t>
            </a:r>
            <a:r>
              <a:rPr kumimoji="1" lang="en-US" altLang="ja-JP" sz="1100" dirty="0">
                <a:solidFill>
                  <a:schemeClr val="tx1"/>
                </a:solidFill>
              </a:rPr>
              <a:t>INSIDES</a:t>
            </a:r>
            <a:r>
              <a:rPr kumimoji="1" lang="ja-JP" altLang="en-US" sz="1100" dirty="0">
                <a:solidFill>
                  <a:schemeClr val="tx1"/>
                </a:solidFill>
              </a:rPr>
              <a:t>）」の</a:t>
            </a:r>
          </a:p>
          <a:p>
            <a:r>
              <a:rPr kumimoji="1" lang="ja-JP" altLang="en-US" sz="1100" dirty="0">
                <a:solidFill>
                  <a:schemeClr val="tx1"/>
                </a:solidFill>
              </a:rPr>
              <a:t>結果を返却いたします。</a:t>
            </a:r>
          </a:p>
          <a:p>
            <a:endParaRPr kumimoji="1" lang="en-US" altLang="ja-JP" sz="1100" dirty="0" smtClean="0">
              <a:solidFill>
                <a:schemeClr val="tx1"/>
              </a:solidFill>
            </a:endParaRPr>
          </a:p>
          <a:p>
            <a:r>
              <a:rPr kumimoji="1" lang="ja-JP" altLang="en-US" sz="1100" dirty="0" smtClean="0">
                <a:solidFill>
                  <a:schemeClr val="tx1"/>
                </a:solidFill>
              </a:rPr>
              <a:t>─────</a:t>
            </a:r>
            <a:r>
              <a:rPr kumimoji="1" lang="ja-JP" altLang="en-US" sz="1100" dirty="0">
                <a:solidFill>
                  <a:schemeClr val="tx1"/>
                </a:solidFill>
              </a:rPr>
              <a:t>──</a:t>
            </a:r>
            <a:r>
              <a:rPr kumimoji="1" lang="ja-JP" altLang="en-US" sz="1100" dirty="0" smtClean="0">
                <a:solidFill>
                  <a:schemeClr val="tx1"/>
                </a:solidFill>
              </a:rPr>
              <a:t>──</a:t>
            </a:r>
            <a:r>
              <a:rPr kumimoji="1" lang="ja-JP" altLang="en-US" sz="1100" dirty="0">
                <a:solidFill>
                  <a:schemeClr val="tx1"/>
                </a:solidFill>
              </a:rPr>
              <a:t>──────</a:t>
            </a:r>
            <a:r>
              <a:rPr kumimoji="1" lang="ja-JP" altLang="en-US" sz="1100" dirty="0" smtClean="0">
                <a:solidFill>
                  <a:schemeClr val="tx1"/>
                </a:solidFill>
              </a:rPr>
              <a:t>──</a:t>
            </a:r>
            <a:r>
              <a:rPr kumimoji="1" lang="ja-JP" altLang="en-US" sz="1100" dirty="0">
                <a:solidFill>
                  <a:schemeClr val="tx1"/>
                </a:solidFill>
              </a:rPr>
              <a:t>──────────────</a:t>
            </a:r>
            <a:r>
              <a:rPr kumimoji="1" lang="ja-JP" altLang="en-US" sz="1100" dirty="0" smtClean="0">
                <a:solidFill>
                  <a:schemeClr val="tx1"/>
                </a:solidFill>
              </a:rPr>
              <a:t>─</a:t>
            </a:r>
            <a:r>
              <a:rPr kumimoji="1" lang="en-US" altLang="ja-JP" sz="1100" dirty="0" smtClean="0">
                <a:solidFill>
                  <a:schemeClr val="tx1"/>
                </a:solidFill>
              </a:rPr>
              <a:t/>
            </a:r>
            <a:br>
              <a:rPr kumimoji="1" lang="en-US" altLang="ja-JP" sz="1100" dirty="0" smtClean="0">
                <a:solidFill>
                  <a:schemeClr val="tx1"/>
                </a:solidFill>
              </a:rPr>
            </a:br>
            <a:r>
              <a:rPr kumimoji="1" lang="ja-JP" altLang="en-US" sz="1100" dirty="0" smtClean="0">
                <a:solidFill>
                  <a:schemeClr val="tx1"/>
                </a:solidFill>
              </a:rPr>
              <a:t>ログイン</a:t>
            </a:r>
            <a:r>
              <a:rPr kumimoji="1" lang="ja-JP" altLang="en-US" sz="1100" dirty="0">
                <a:solidFill>
                  <a:schemeClr val="tx1"/>
                </a:solidFill>
              </a:rPr>
              <a:t>時</a:t>
            </a:r>
            <a:r>
              <a:rPr kumimoji="1" lang="ja-JP" altLang="en-US" sz="1100" dirty="0" smtClean="0">
                <a:solidFill>
                  <a:schemeClr val="tx1"/>
                </a:solidFill>
              </a:rPr>
              <a:t>に、「仕事の進め方のタイプ」に関するアンケートが表示されます。</a:t>
            </a:r>
            <a:endParaRPr kumimoji="1" lang="en-US" altLang="ja-JP" sz="1100" dirty="0" smtClean="0">
              <a:solidFill>
                <a:schemeClr val="tx1"/>
              </a:solidFill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</a:rPr>
              <a:t>結果</a:t>
            </a:r>
            <a:r>
              <a:rPr kumimoji="1" lang="ja-JP" altLang="en-US" sz="1100" dirty="0" smtClean="0">
                <a:solidFill>
                  <a:schemeClr val="tx1"/>
                </a:solidFill>
              </a:rPr>
              <a:t>レポートに「自分のタイプとメンバーのタイプを踏まえた関わり方」が</a:t>
            </a:r>
            <a:endParaRPr kumimoji="1" lang="en-US" altLang="ja-JP" sz="1100" dirty="0" smtClean="0">
              <a:solidFill>
                <a:schemeClr val="tx1"/>
              </a:solidFill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</a:rPr>
              <a:t>具体的</a:t>
            </a:r>
            <a:r>
              <a:rPr kumimoji="1" lang="ja-JP" altLang="en-US" sz="1100" dirty="0" smtClean="0">
                <a:solidFill>
                  <a:schemeClr val="tx1"/>
                </a:solidFill>
              </a:rPr>
              <a:t>に表示されますので、ご回答ください。（回答時間：約</a:t>
            </a:r>
            <a:r>
              <a:rPr kumimoji="1" lang="en-US" altLang="ja-JP" sz="1100" dirty="0" smtClean="0">
                <a:solidFill>
                  <a:schemeClr val="tx1"/>
                </a:solidFill>
              </a:rPr>
              <a:t>2</a:t>
            </a:r>
            <a:r>
              <a:rPr kumimoji="1" lang="ja-JP" altLang="en-US" sz="1100" dirty="0" smtClean="0">
                <a:solidFill>
                  <a:schemeClr val="tx1"/>
                </a:solidFill>
              </a:rPr>
              <a:t>分）</a:t>
            </a:r>
            <a:r>
              <a:rPr kumimoji="1" lang="en-US" altLang="ja-JP" sz="1100" dirty="0" smtClean="0">
                <a:solidFill>
                  <a:schemeClr val="tx1"/>
                </a:solidFill>
              </a:rPr>
              <a:t/>
            </a:r>
            <a:br>
              <a:rPr kumimoji="1" lang="en-US" altLang="ja-JP" sz="1100" dirty="0" smtClean="0">
                <a:solidFill>
                  <a:schemeClr val="tx1"/>
                </a:solidFill>
              </a:rPr>
            </a:br>
            <a:r>
              <a:rPr kumimoji="1" lang="ja-JP" altLang="en-US" sz="1100" dirty="0" smtClean="0">
                <a:solidFill>
                  <a:schemeClr val="tx1"/>
                </a:solidFill>
              </a:rPr>
              <a:t>─</a:t>
            </a:r>
            <a:r>
              <a:rPr kumimoji="1" lang="ja-JP" altLang="en-US" sz="1100" dirty="0">
                <a:solidFill>
                  <a:schemeClr val="tx1"/>
                </a:solidFill>
              </a:rPr>
              <a:t>───────────────────────────────</a:t>
            </a:r>
            <a:endParaRPr kumimoji="1" lang="en-US" altLang="ja-JP" sz="1100" dirty="0">
              <a:solidFill>
                <a:schemeClr val="tx1"/>
              </a:solidFill>
            </a:endParaRPr>
          </a:p>
          <a:p>
            <a:r>
              <a:rPr kumimoji="1" lang="en-US" altLang="ja-JP" sz="1100" dirty="0" smtClean="0">
                <a:solidFill>
                  <a:schemeClr val="tx1"/>
                </a:solidFill>
              </a:rPr>
              <a:t/>
            </a:r>
            <a:br>
              <a:rPr kumimoji="1" lang="en-US" altLang="ja-JP" sz="1100" dirty="0" smtClean="0">
                <a:solidFill>
                  <a:schemeClr val="tx1"/>
                </a:solidFill>
              </a:rPr>
            </a:br>
            <a:r>
              <a:rPr kumimoji="1" lang="ja-JP" altLang="en-US" sz="1100" dirty="0" smtClean="0">
                <a:solidFill>
                  <a:schemeClr val="tx1"/>
                </a:solidFill>
              </a:rPr>
              <a:t>今回から、さらに具体的にメンバーの結果を表示されるよう</a:t>
            </a:r>
            <a:r>
              <a:rPr kumimoji="1" lang="en-US" altLang="ja-JP" sz="1100" dirty="0" smtClean="0">
                <a:solidFill>
                  <a:schemeClr val="tx1"/>
                </a:solidFill>
              </a:rPr>
              <a:t/>
            </a:r>
            <a:br>
              <a:rPr kumimoji="1" lang="en-US" altLang="ja-JP" sz="1100" dirty="0" smtClean="0">
                <a:solidFill>
                  <a:schemeClr val="tx1"/>
                </a:solidFill>
              </a:rPr>
            </a:br>
            <a:r>
              <a:rPr kumimoji="1" lang="ja-JP" altLang="en-US" sz="1100" dirty="0" smtClean="0">
                <a:solidFill>
                  <a:schemeClr val="tx1"/>
                </a:solidFill>
              </a:rPr>
              <a:t>レポートがバージョンアップしています。</a:t>
            </a:r>
            <a:r>
              <a:rPr kumimoji="1" lang="en-US" altLang="ja-JP" sz="1100" dirty="0" smtClean="0">
                <a:solidFill>
                  <a:schemeClr val="tx1"/>
                </a:solidFill>
              </a:rPr>
              <a:t/>
            </a:r>
            <a:br>
              <a:rPr kumimoji="1" lang="en-US" altLang="ja-JP" sz="1100" dirty="0" smtClean="0">
                <a:solidFill>
                  <a:schemeClr val="tx1"/>
                </a:solidFill>
              </a:rPr>
            </a:br>
            <a:r>
              <a:rPr kumimoji="1" lang="en-US" altLang="ja-JP" sz="1100" dirty="0" smtClean="0">
                <a:solidFill>
                  <a:schemeClr val="tx1"/>
                </a:solidFill>
              </a:rPr>
              <a:t/>
            </a:r>
            <a:br>
              <a:rPr kumimoji="1" lang="en-US" altLang="ja-JP" sz="1100" dirty="0" smtClean="0">
                <a:solidFill>
                  <a:schemeClr val="tx1"/>
                </a:solidFill>
              </a:rPr>
            </a:br>
            <a:r>
              <a:rPr kumimoji="1" lang="ja-JP" altLang="en-US" sz="1100" dirty="0" smtClean="0">
                <a:solidFill>
                  <a:schemeClr val="tx1"/>
                </a:solidFill>
              </a:rPr>
              <a:t>・</a:t>
            </a:r>
            <a:r>
              <a:rPr kumimoji="1" lang="ja-JP" altLang="en-US" sz="1100" dirty="0">
                <a:solidFill>
                  <a:schemeClr val="tx1"/>
                </a:solidFill>
              </a:rPr>
              <a:t>フォローの優先順位</a:t>
            </a:r>
          </a:p>
          <a:p>
            <a:r>
              <a:rPr kumimoji="1" lang="ja-JP" altLang="en-US" sz="1100" dirty="0" smtClean="0">
                <a:solidFill>
                  <a:schemeClr val="tx1"/>
                </a:solidFill>
              </a:rPr>
              <a:t>・</a:t>
            </a:r>
            <a:r>
              <a:rPr kumimoji="1" lang="ja-JP" altLang="en-US" sz="1100" dirty="0">
                <a:solidFill>
                  <a:schemeClr val="tx1"/>
                </a:solidFill>
              </a:rPr>
              <a:t>カウンセリングやコーチング理論に基づいたアドバイス</a:t>
            </a:r>
          </a:p>
          <a:p>
            <a:r>
              <a:rPr kumimoji="1" lang="ja-JP" altLang="en-US" sz="1100" dirty="0" smtClean="0">
                <a:solidFill>
                  <a:schemeClr val="tx1"/>
                </a:solidFill>
              </a:rPr>
              <a:t>・</a:t>
            </a:r>
            <a:r>
              <a:rPr kumimoji="1" lang="ja-JP" altLang="en-US" sz="1100" dirty="0">
                <a:solidFill>
                  <a:schemeClr val="tx1"/>
                </a:solidFill>
              </a:rPr>
              <a:t>メンバーの性格タイプを踏まえた関わり方</a:t>
            </a:r>
          </a:p>
          <a:p>
            <a:r>
              <a:rPr kumimoji="1" lang="ja-JP" altLang="en-US" sz="1100" dirty="0" smtClean="0">
                <a:solidFill>
                  <a:schemeClr val="tx1"/>
                </a:solidFill>
              </a:rPr>
              <a:t>がわかりますので、メンバー</a:t>
            </a:r>
            <a:r>
              <a:rPr kumimoji="1" lang="ja-JP" altLang="en-US" sz="1100" dirty="0">
                <a:solidFill>
                  <a:schemeClr val="tx1"/>
                </a:solidFill>
              </a:rPr>
              <a:t>の成長を促すマネジメントの参考に、まず結果を御覧ください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51821" y="5298966"/>
            <a:ext cx="2377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▼結果通知メール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354633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5">
      <a:majorFont>
        <a:latin typeface="Century Gothic"/>
        <a:ea typeface="Meiryo UI"/>
        <a:cs typeface=""/>
      </a:majorFont>
      <a:minorFont>
        <a:latin typeface="Century Gothic"/>
        <a:ea typeface="Meiryo UI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3489</TotalTime>
  <Words>270</Words>
  <Application>Microsoft Office PowerPoint</Application>
  <PresentationFormat>A4 210 x 297 mm</PresentationFormat>
  <Paragraphs>40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Meiryo UI</vt:lpstr>
      <vt:lpstr>游ゴシック</vt:lpstr>
      <vt:lpstr>Arial</vt:lpstr>
      <vt:lpstr>Century Gothic</vt:lpstr>
      <vt:lpstr>Office テーマ</vt:lpstr>
      <vt:lpstr>10/1以降INSIDESにログインすると…</vt:lpstr>
      <vt:lpstr>結果レポートがバージョンアップします</vt:lpstr>
      <vt:lpstr>回答依頼メール/結果通知メールサンプル</vt:lpstr>
    </vt:vector>
  </TitlesOfParts>
  <Company>株式会社リクルートマネジメントソリューションズ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相談機能のUI変更</dc:title>
  <dc:creator>鈴木 萌々子</dc:creator>
  <cp:lastModifiedBy>鈴木 萌々子</cp:lastModifiedBy>
  <cp:revision>383</cp:revision>
  <cp:lastPrinted>2019-10-31T13:02:56Z</cp:lastPrinted>
  <dcterms:created xsi:type="dcterms:W3CDTF">2019-10-24T09:58:47Z</dcterms:created>
  <dcterms:modified xsi:type="dcterms:W3CDTF">2020-09-15T08:34:12Z</dcterms:modified>
</cp:coreProperties>
</file>